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8" autoAdjust="0"/>
    <p:restoredTop sz="94660"/>
  </p:normalViewPr>
  <p:slideViewPr>
    <p:cSldViewPr snapToGrid="0">
      <p:cViewPr varScale="1">
        <p:scale>
          <a:sx n="70" d="100"/>
          <a:sy n="70" d="100"/>
        </p:scale>
        <p:origin x="-4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7" d="100"/>
          <a:sy n="57" d="100"/>
        </p:scale>
        <p:origin x="1236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7EC9C-7EE8-4A56-855D-18AC07DBDCAD}" type="datetimeFigureOut">
              <a:rPr lang="ru-RU" smtClean="0"/>
              <a:pPr/>
              <a:t>08.11.2019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A21AD-3BA7-4B49-9DF1-2171993A801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3EC70-F4BB-48E7-ABB8-9B7E359277E1}" type="datetimeFigureOut">
              <a:rPr lang="ru-RU" smtClean="0"/>
              <a:pPr/>
              <a:t>08.11.2019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69046-D62F-49D8-96B7-3C014DC234D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038D-A533-4232-9027-FA76A8648FFE}" type="datetime1">
              <a:rPr lang="ru-RU" smtClean="0"/>
              <a:pPr/>
              <a:t>08.11.2019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A6684-D08A-4996-B2B7-9E8AD2F23263}" type="datetime1">
              <a:rPr lang="ru-RU" smtClean="0"/>
              <a:pPr/>
              <a:t>08.11.2019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FA8D6-61CB-47CF-BA93-9D77189827BB}" type="datetime1">
              <a:rPr lang="ru-RU" smtClean="0"/>
              <a:pPr/>
              <a:t>08.11.2019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7E7D-B1C3-4D38-A3E7-DB661474DFA3}" type="datetime1">
              <a:rPr lang="ru-RU" smtClean="0"/>
              <a:pPr/>
              <a:t>08.11.2019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5A98-BAEE-4D67-82E9-CE341A8B1BD7}" type="datetime1">
              <a:rPr lang="ru-RU" smtClean="0"/>
              <a:pPr/>
              <a:t>08.11.2019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F3676-3175-4B01-98B5-6DAE028379AE}" type="datetime1">
              <a:rPr lang="ru-RU" smtClean="0"/>
              <a:pPr/>
              <a:t>08.11.2019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FE93-8C9D-445F-8DF8-8B1CC97CC7C0}" type="datetime1">
              <a:rPr lang="ru-RU" smtClean="0"/>
              <a:pPr/>
              <a:t>08.11.2019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EF1E-763C-49B4-B17B-F97011BFC2C2}" type="datetime1">
              <a:rPr lang="ru-RU" smtClean="0"/>
              <a:pPr/>
              <a:t>08.11.2019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0FDC-A43D-4B5A-B091-F5339D0144BE}" type="datetime1">
              <a:rPr lang="ru-RU" smtClean="0"/>
              <a:pPr/>
              <a:t>08.11.2019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AB6F22D-34FA-43A4-B48A-40A230D6062C}" type="datetime1">
              <a:rPr lang="ru-RU" smtClean="0"/>
              <a:pPr/>
              <a:t>08.11.2019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defTabSz="914400">
              <a:lnSpc>
                <a:spcPct val="8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1D5253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  <a:latin typeface="Century Schoolbook"/>
              </a:rPr>
              <a:t>Безопасность </a:t>
            </a:r>
            <a:r>
              <a:rPr lang="ru-RU" dirty="0" smtClean="0">
                <a:solidFill>
                  <a:srgbClr val="1D5253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  <a:latin typeface="Century Schoolbook"/>
              </a:rPr>
              <a:t>детей в ДОУ</a:t>
            </a:r>
            <a:endParaRPr lang="ru-RU" sz="7200" b="0" i="0" dirty="0">
              <a:solidFill>
                <a:srgbClr val="1D5253"/>
              </a:solidFill>
              <a:effectLst>
                <a:outerShdw blurRad="50800" algn="ctr">
                  <a:prstClr val="black">
                    <a:alpha val="35000"/>
                  </a:prstClr>
                </a:outerShdw>
              </a:effectLst>
              <a:latin typeface="Century School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6675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Позаботьтесь о том, чтобы с ней ознакомились дети и другие члены Вашей семьи.</a:t>
            </a:r>
          </a:p>
          <a:p>
            <a:pPr marL="0" indent="0">
              <a:buNone/>
            </a:pPr>
            <a:r>
              <a:rPr lang="ru-RU" dirty="0" smtClean="0"/>
              <a:t>Это важно знать всем: как защитить себя, уберечь свое здоровье и жизнь, спасти родных, детей, близких и друзей.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Помните телефоны служб, которые всегда придут к Вам на помощь.</a:t>
            </a:r>
          </a:p>
          <a:p>
            <a:r>
              <a:rPr lang="ru-RU" dirty="0" smtClean="0"/>
              <a:t>101 -  пожарная охрана и спасатели </a:t>
            </a:r>
          </a:p>
          <a:p>
            <a:r>
              <a:rPr lang="ru-RU" dirty="0" smtClean="0"/>
              <a:t>102 - милиция </a:t>
            </a:r>
          </a:p>
          <a:p>
            <a:r>
              <a:rPr lang="ru-RU" dirty="0" smtClean="0"/>
              <a:t>103 - скорая помощь </a:t>
            </a:r>
          </a:p>
          <a:p>
            <a:r>
              <a:rPr lang="ru-RU" dirty="0" smtClean="0"/>
              <a:t>104 - газовая аварийная служба</a:t>
            </a:r>
          </a:p>
          <a:p>
            <a:r>
              <a:rPr lang="ru-RU" dirty="0" smtClean="0"/>
              <a:t>112 – служба спасения (универсальный номер).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Пожалуйста, изучите эту информацию!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157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1050878" y="1528550"/>
            <a:ext cx="9908274" cy="4626590"/>
          </a:xfrm>
        </p:spPr>
        <p:txBody>
          <a:bodyPr>
            <a:normAutofit fontScale="85000" lnSpcReduction="20000"/>
          </a:bodyPr>
          <a:lstStyle/>
          <a:p>
            <a:pPr marL="0" indent="2286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Факторы безопасности детей в детских учебных заведений интересуют как педагогов, так родителей. Для первых важно бескомпромиссно обеспечить детскую безопасность, а вторые хотят быть уверены в том, что их малыш будет огражден со всех сторон. Мы рассмотрим в этой статье взгляд на проблему с обеих сторон. Поскольку, несмотря на итоговые цели у воспитателей и родителей, всё же в итоге у каждого свои задачи.</a:t>
            </a:r>
          </a:p>
          <a:p>
            <a:pPr marL="0" indent="2286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Итак, начнем с общих тезисов и расставим точки над «</a:t>
            </a:r>
            <a:r>
              <a:rPr lang="ru-RU" dirty="0" err="1" smtClean="0"/>
              <a:t>i</a:t>
            </a:r>
            <a:r>
              <a:rPr lang="ru-RU" dirty="0" smtClean="0"/>
              <a:t>».</a:t>
            </a:r>
            <a:r>
              <a:rPr lang="ru-RU" b="1" dirty="0" smtClean="0"/>
              <a:t> Безопасность детей в детском саду </a:t>
            </a:r>
            <a:r>
              <a:rPr lang="ru-RU" dirty="0" smtClean="0"/>
              <a:t>обеспечивается администрацией и работниками детского учебного заведения, а задача родителей знать и проконтролировать выполнение базовых требований техники безопасности в том учебном заведении, в которое они собираются отдать или уже отдали ребенка. В случае выявления несоответствий родители должны уведомить об этом ответственных лиц. Почему родителям достался контроль лишь базовых требований? Потому что многие факторы лежат вне возможности и компетенции родителей.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54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006475"/>
            <a:ext cx="9144000" cy="889000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Безопасность детей в детских садиках и основные её аспекты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09683" y="1839060"/>
            <a:ext cx="10836322" cy="3865704"/>
          </a:xfrm>
        </p:spPr>
        <p:txBody>
          <a:bodyPr>
            <a:normAutofit/>
          </a:bodyPr>
          <a:lstStyle/>
          <a:p>
            <a:pPr indent="457200" algn="just">
              <a:spcBef>
                <a:spcPts val="0"/>
              </a:spcBef>
            </a:pPr>
            <a:r>
              <a:rPr lang="ru-RU" dirty="0" smtClean="0"/>
              <a:t> У руководителя детского учебного заведения есть ряд механизмов, с помощью которых он может контролировать и повышать безопасность детей находящихся на территории дошкольного образовательного учреждения (ДОУ). При этом </a:t>
            </a:r>
            <a:r>
              <a:rPr lang="ru-RU" dirty="0" smtClean="0"/>
              <a:t>руководитель регламентирует сво</a:t>
            </a:r>
            <a:r>
              <a:rPr lang="ru-RU" dirty="0" smtClean="0"/>
              <a:t>ю деятельность в соответствии с </a:t>
            </a:r>
            <a:r>
              <a:rPr lang="ru-RU" dirty="0" smtClean="0"/>
              <a:t> </a:t>
            </a:r>
            <a:r>
              <a:rPr lang="ru-RU" dirty="0" smtClean="0"/>
              <a:t>общегосударственными и региональными </a:t>
            </a:r>
            <a:r>
              <a:rPr lang="ru-RU" dirty="0" smtClean="0"/>
              <a:t>законами по вопросам соблюдения требований </a:t>
            </a:r>
            <a:r>
              <a:rPr lang="ru-RU" dirty="0" smtClean="0"/>
              <a:t>к детской безопасности. Для выполнения поставленных задач и соблюдения нормативов руководитель издает приказы, совершенствует образовательный процесс, нанимает необходимый персонал, дает соответствующие распоряжения работникам детского </a:t>
            </a:r>
            <a:r>
              <a:rPr lang="ru-RU" dirty="0" smtClean="0"/>
              <a:t>сада. 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310185" y="248977"/>
            <a:ext cx="9144000" cy="568325"/>
          </a:xfrm>
        </p:spPr>
        <p:txBody>
          <a:bodyPr>
            <a:normAutofit/>
          </a:bodyPr>
          <a:lstStyle/>
          <a:p>
            <a:r>
              <a:rPr lang="ru-RU" sz="2200" dirty="0" smtClean="0"/>
              <a:t>Физическая безопасность детей в детском саду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14150" y="943686"/>
            <a:ext cx="10904561" cy="4883908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600" dirty="0" smtClean="0"/>
              <a:t>Физическая безопасность каждого ребенка заключается в создании условий гарантирующих защиту здоровья и жизни детей на протяжении всего образовательного процесса. Угрозой в данном случае могут рассматриваться как внешние (террористические, криминальные, неадекватное поведение взрослых), так и внутренние (технические состояние зданий и территории, наличие опасных участков и предметов). Для обеспечения безопасного нахождения малышей необходимо систематически проводить контроль состояния ДОУ, каждый работник детского сада должен иметь инструкции по взаимодействию со службами спасения и коммунальными службами. В первую очередь: полиция (милиция), скорая помощь, служба газа, пожарная и спасательная службы. Механизм взаимодействия с экстренными службами и план действий в случае ЧП и должен быть не только разработан, но и проверен в учебных условия. Для этого, как правило, не реже чем два раза в год необходимо проводить тренировочные занятия по эвакуации, чтобы отработать четкие навыки у персонала и детей. Всегда надо учитывать региональные особенности и опасности связанные с этим</a:t>
            </a:r>
            <a:r>
              <a:rPr lang="ru-RU" sz="1600" dirty="0"/>
              <a:t>. Для персонала должен быть разработан локальный акт о пропускном режиме</a:t>
            </a:r>
            <a:r>
              <a:rPr lang="ru-RU" sz="1600" dirty="0" smtClean="0"/>
              <a:t>. Каждый детский сад должен быть оснащен «тревожной кнопкой» в случае возникновения непредвиденной и опасной ситуации сотрудники вправе использовать ее.</a:t>
            </a:r>
            <a:endParaRPr lang="ru-RU" sz="16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600" dirty="0" smtClean="0"/>
              <a:t>Детей </a:t>
            </a:r>
            <a:r>
              <a:rPr lang="ru-RU" sz="1600" dirty="0" smtClean="0"/>
              <a:t>отдавать разрешается только непосредственным родителям. Остальным людям можно отдавать детей только с предварительного письменного согласия родителей</a:t>
            </a:r>
            <a:r>
              <a:rPr lang="ru-RU" sz="1600" dirty="0" smtClean="0"/>
              <a:t>. </a:t>
            </a:r>
            <a:r>
              <a:rPr lang="ru-RU" sz="1600" dirty="0"/>
              <a:t> </a:t>
            </a:r>
            <a:r>
              <a:rPr lang="ru-RU" sz="1600" dirty="0" smtClean="0"/>
              <a:t>Родители вносят запись в тетрадь ухода и прихода ребенка 2 раза в день, тем самым фиксируя время появления и ухода ребенка из детского сада. </a:t>
            </a:r>
            <a:endParaRPr lang="ru-RU" sz="1600" dirty="0" smtClean="0"/>
          </a:p>
          <a:p>
            <a:endParaRPr lang="ru-RU"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73707" y="251252"/>
            <a:ext cx="9144000" cy="538163"/>
          </a:xfrm>
        </p:spPr>
        <p:txBody>
          <a:bodyPr>
            <a:normAutofit/>
          </a:bodyPr>
          <a:lstStyle/>
          <a:p>
            <a:r>
              <a:rPr lang="ru-RU" sz="2200" b="1" dirty="0" smtClean="0"/>
              <a:t>Безопасность здоровья детей в детском дошкольном заведении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859809" y="1268744"/>
            <a:ext cx="10617958" cy="5064125"/>
          </a:xfrm>
        </p:spPr>
        <p:txBody>
          <a:bodyPr>
            <a:normAutofit fontScale="92500" lnSpcReduction="20000"/>
          </a:bodyPr>
          <a:lstStyle/>
          <a:p>
            <a:pPr indent="457200" algn="just">
              <a:lnSpc>
                <a:spcPct val="120000"/>
              </a:lnSpc>
            </a:pPr>
            <a:r>
              <a:rPr lang="ru-RU" dirty="0" smtClean="0"/>
              <a:t>Для безопасности здоровья детей и профилактики инфекционных и простудных заболеваний в ДОУ должен соблюдаться температурный режим, режим проветриваний и освещенности помещений, не должно быть сквозняков. Персонал должен регулярно проходить медицинское обследование на предмет отсутствия инфекционных заболеваний. В штате ДОУ должна быть медсестра контролирующая состояние детей и в случае необходимости вызывающая скорую медицинскую помощь. Регулярным должен быть контроль санитарного </a:t>
            </a:r>
            <a:r>
              <a:rPr lang="ru-RU" dirty="0" smtClean="0"/>
              <a:t>состояния сада, </a:t>
            </a:r>
            <a:r>
              <a:rPr lang="ru-RU" dirty="0" smtClean="0"/>
              <a:t>а особенно кухни и </a:t>
            </a:r>
            <a:r>
              <a:rPr lang="ru-RU" dirty="0" smtClean="0"/>
              <a:t>продуктов. </a:t>
            </a:r>
            <a:r>
              <a:rPr lang="ru-RU" dirty="0" smtClean="0"/>
              <a:t>Поставка продуктов должна быть только тех, которые допущены для детского питания и имеют соответствующие сертификаты. </a:t>
            </a:r>
            <a:r>
              <a:rPr lang="ru-RU" dirty="0" smtClean="0"/>
              <a:t>Заведующий </a:t>
            </a:r>
            <a:r>
              <a:rPr lang="ru-RU" dirty="0" smtClean="0"/>
              <a:t>ДОУ и </a:t>
            </a:r>
            <a:r>
              <a:rPr lang="ru-RU" dirty="0" smtClean="0"/>
              <a:t> </a:t>
            </a:r>
            <a:r>
              <a:rPr lang="ru-RU" dirty="0" smtClean="0"/>
              <a:t>медик должны составлять и контролировать меню, чтобы оно было гармоничным по калорийности и безопасным для детского организма. В детском </a:t>
            </a:r>
            <a:r>
              <a:rPr lang="ru-RU" dirty="0" smtClean="0"/>
              <a:t>саду </a:t>
            </a:r>
            <a:r>
              <a:rPr lang="ru-RU" dirty="0" smtClean="0"/>
              <a:t>ежедневно должна проводиться уборка помещений, а периодически и дезинфекция. Дети и персонал должны соблюдать правила личной гигиены.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9429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4150" y="928048"/>
            <a:ext cx="11027390" cy="5466000"/>
          </a:xfrm>
        </p:spPr>
        <p:txBody>
          <a:bodyPr>
            <a:normAutofit/>
          </a:bodyPr>
          <a:lstStyle/>
          <a:p>
            <a:pPr indent="457200" algn="just">
              <a:lnSpc>
                <a:spcPct val="100000"/>
              </a:lnSpc>
            </a:pP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Помещения ДОУ должно соответствовать правилам пожарной безопасности, а легкосгораемые конструкции должны быть обработаны средствами огнезащиты. Также помещения должны иметь запасной выход, огнетушители, пожарный уголок с первичными средствами пожаротушения: песком, ведрами, </a:t>
            </a:r>
            <a:r>
              <a:rPr lang="ru-RU" sz="2000" dirty="0" smtClean="0">
                <a:solidFill>
                  <a:srgbClr val="002060"/>
                </a:solidFill>
              </a:rPr>
              <a:t>лопатами. </a:t>
            </a:r>
            <a:r>
              <a:rPr lang="ru-RU" sz="2000" dirty="0" smtClean="0">
                <a:solidFill>
                  <a:srgbClr val="002060"/>
                </a:solidFill>
              </a:rPr>
              <a:t>Необходимо систематически проверять работоспособность гидрантов. Персонал должен пройти инструктаж по профилактике пожаров и действиях в случае их наступления. Также должны быть планы помещений со схемами эвакуации. Для детей должны проводиться занятия по правилам пожарной безопасности, использоваться наглядные материалы и плакаты. Периодически необходимо отрабатывать правила пожарной безопасности на практических учебных занятиях с детьми. </a:t>
            </a:r>
            <a:r>
              <a:rPr lang="ru-RU" sz="2000" dirty="0" smtClean="0">
                <a:solidFill>
                  <a:srgbClr val="002060"/>
                </a:solidFill>
              </a:rPr>
              <a:t>В помещение </a:t>
            </a:r>
            <a:r>
              <a:rPr lang="ru-RU" sz="2000" dirty="0" smtClean="0">
                <a:solidFill>
                  <a:srgbClr val="002060"/>
                </a:solidFill>
              </a:rPr>
              <a:t>должен осуществляться контроль состояния электрооборудования и электросети, а также кухонных плит и системы вентиляции. Желательно наличие в помещениях ДОУ пожарной сигнализации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3451" y="382137"/>
            <a:ext cx="5800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Пожарная безопасность в детском саду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87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39927" y="2566285"/>
            <a:ext cx="9877777" cy="3450696"/>
          </a:xfrm>
        </p:spPr>
        <p:txBody>
          <a:bodyPr>
            <a:normAutofit fontScale="85000" lnSpcReduction="10000"/>
          </a:bodyPr>
          <a:lstStyle/>
          <a:p>
            <a:pPr marL="0" indent="2286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/>
              <a:t>К чрезвычайным ситуациям (ЧС) относятся техногенные или природные катастрофы, а также массовые беспорядки, войны и так далее. В случае наступления чрезвычайной ситуации в первую очередь должны быть о ней оповещений детские учреждения. Обеспечением безопасности детей в условия ЧС должен заниматься детский сад до передачи ребенка родителям или соответствующим органам опеки. Приоритетная же задача родителей, которые не заняты в устранении последствий ЧС, безопасность собственных детей.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/>
              <a:t>Персонал ДОУ должен иметь четкие инструкции, как действовать в случае чрезвычайной ситуации и уметь четко взаимодействовать с органами гражданской обороны, спасательными службами, знать места сбора для эвакуации или укрытия. Дети должны иметь с собой бумажку с информацией о родителях или опекунах.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b="1" dirty="0" smtClean="0"/>
              <a:t>Безопасность детей в детских садах во время чрезвычайных ситуаций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817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BB2780C3CC07BD4BAA623FF9571645580400D1570604EA743043A2641365C0E91715" ma:contentTypeVersion="55" ma:contentTypeDescription="Create a new document." ma:contentTypeScope="" ma:versionID="2c496a0f341a72d7e8cbd42eb499a6d4">
  <xsd:schema xmlns:xsd="http://www.w3.org/2001/XMLSchema" xmlns:xs="http://www.w3.org/2001/XMLSchema" xmlns:p="http://schemas.microsoft.com/office/2006/metadata/properties" xmlns:ns2="9d035d7d-02e5-4a00-8b62-9a556aabc7b5" xmlns:ns3="91e8d559-4d54-460d-ba58-5d5027f88b4d" targetNamespace="http://schemas.microsoft.com/office/2006/metadata/properties" ma:root="true" ma:fieldsID="2bcea688bd265da693c2f253e50f4ab0" ns2:_="" ns3:_="">
    <xsd:import namespace="9d035d7d-02e5-4a00-8b62-9a556aabc7b5"/>
    <xsd:import namespace="91e8d559-4d54-460d-ba58-5d5027f88b4d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035d7d-02e5-4a00-8b62-9a556aabc7b5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dc117081-80f4-4e10-b46d-e6dc6854316c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41FC7ADF-4C62-4413-95B2-CDE72C4AD396}" ma:internalName="CSXSubmissionMarket" ma:readOnly="false" ma:showField="MarketName" ma:web="9d035d7d-02e5-4a00-8b62-9a556aabc7b5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e663266-dbf1-446f-b076-28feab654dae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CD722278-12DA-4BA9-B56C-2624CA46C480}" ma:internalName="InProjectListLookup" ma:readOnly="true" ma:showField="InProjectList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65226a81-6f17-445b-9321-8ea42e2eee04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CD722278-12DA-4BA9-B56C-2624CA46C480}" ma:internalName="LastCompleteVersionLookup" ma:readOnly="true" ma:showField="LastCompleteVersion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CD722278-12DA-4BA9-B56C-2624CA46C480}" ma:internalName="LastPreviewErrorLookup" ma:readOnly="true" ma:showField="LastPreviewError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CD722278-12DA-4BA9-B56C-2624CA46C480}" ma:internalName="LastPreviewResultLookup" ma:readOnly="true" ma:showField="LastPreviewResult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CD722278-12DA-4BA9-B56C-2624CA46C480}" ma:internalName="LastPreviewAttemptDateLookup" ma:readOnly="true" ma:showField="LastPreviewAttemptDat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CD722278-12DA-4BA9-B56C-2624CA46C480}" ma:internalName="LastPreviewedByLookup" ma:readOnly="true" ma:showField="LastPreviewedBy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CD722278-12DA-4BA9-B56C-2624CA46C480}" ma:internalName="LastPreviewTimeLookup" ma:readOnly="true" ma:showField="LastPreviewTim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CD722278-12DA-4BA9-B56C-2624CA46C480}" ma:internalName="LastPreviewVersionLookup" ma:readOnly="true" ma:showField="LastPreviewVersion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CD722278-12DA-4BA9-B56C-2624CA46C480}" ma:internalName="LastPublishErrorLookup" ma:readOnly="true" ma:showField="LastPublishError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CD722278-12DA-4BA9-B56C-2624CA46C480}" ma:internalName="LastPublishResultLookup" ma:readOnly="true" ma:showField="LastPublishResult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CD722278-12DA-4BA9-B56C-2624CA46C480}" ma:internalName="LastPublishAttemptDateLookup" ma:readOnly="true" ma:showField="LastPublishAttemptDat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CD722278-12DA-4BA9-B56C-2624CA46C480}" ma:internalName="LastPublishedByLookup" ma:readOnly="true" ma:showField="LastPublishedBy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CD722278-12DA-4BA9-B56C-2624CA46C480}" ma:internalName="LastPublishTimeLookup" ma:readOnly="true" ma:showField="LastPublishTim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CD722278-12DA-4BA9-B56C-2624CA46C480}" ma:internalName="LastPublishVersionLookup" ma:readOnly="true" ma:showField="LastPublishVersion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116CC8E-FCD3-4331-849C-1BF4DB8052AE}" ma:internalName="LocLastLocAttemptVersionLookup" ma:readOnly="false" ma:showField="LastLocAttemptVersion" ma:web="9d035d7d-02e5-4a00-8b62-9a556aabc7b5">
      <xsd:simpleType>
        <xsd:restriction base="dms:Lookup"/>
      </xsd:simpleType>
    </xsd:element>
    <xsd:element name="LocLastLocAttemptVersionTypeLookup" ma:index="72" nillable="true" ma:displayName="Loc Last Loc Attempt Version Type" ma:default="" ma:list="{B116CC8E-FCD3-4331-849C-1BF4DB8052AE}" ma:internalName="LocLastLocAttemptVersionTypeLookup" ma:readOnly="true" ma:showField="LastLocAttemptVersionType" ma:web="9d035d7d-02e5-4a00-8b62-9a556aabc7b5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116CC8E-FCD3-4331-849C-1BF4DB8052AE}" ma:internalName="LocNewPublishedVersionLookup" ma:readOnly="true" ma:showField="NewPublishedVersion" ma:web="9d035d7d-02e5-4a00-8b62-9a556aabc7b5">
      <xsd:simpleType>
        <xsd:restriction base="dms:Lookup"/>
      </xsd:simpleType>
    </xsd:element>
    <xsd:element name="LocOverallHandbackStatusLookup" ma:index="76" nillable="true" ma:displayName="Loc Overall Handback Status" ma:default="" ma:list="{B116CC8E-FCD3-4331-849C-1BF4DB8052AE}" ma:internalName="LocOverallHandbackStatusLookup" ma:readOnly="true" ma:showField="OverallHandbackStatus" ma:web="9d035d7d-02e5-4a00-8b62-9a556aabc7b5">
      <xsd:simpleType>
        <xsd:restriction base="dms:Lookup"/>
      </xsd:simpleType>
    </xsd:element>
    <xsd:element name="LocOverallLocStatusLookup" ma:index="77" nillable="true" ma:displayName="Loc Overall Localize Status" ma:default="" ma:list="{B116CC8E-FCD3-4331-849C-1BF4DB8052AE}" ma:internalName="LocOverallLocStatusLookup" ma:readOnly="true" ma:showField="OverallLocStatus" ma:web="9d035d7d-02e5-4a00-8b62-9a556aabc7b5">
      <xsd:simpleType>
        <xsd:restriction base="dms:Lookup"/>
      </xsd:simpleType>
    </xsd:element>
    <xsd:element name="LocOverallPreviewStatusLookup" ma:index="78" nillable="true" ma:displayName="Loc Overall Preview Status" ma:default="" ma:list="{B116CC8E-FCD3-4331-849C-1BF4DB8052AE}" ma:internalName="LocOverallPreviewStatusLookup" ma:readOnly="true" ma:showField="OverallPreviewStatus" ma:web="9d035d7d-02e5-4a00-8b62-9a556aabc7b5">
      <xsd:simpleType>
        <xsd:restriction base="dms:Lookup"/>
      </xsd:simpleType>
    </xsd:element>
    <xsd:element name="LocOverallPublishStatusLookup" ma:index="79" nillable="true" ma:displayName="Loc Overall Publish Status" ma:default="" ma:list="{B116CC8E-FCD3-4331-849C-1BF4DB8052AE}" ma:internalName="LocOverallPublishStatusLookup" ma:readOnly="true" ma:showField="OverallPublishStatus" ma:web="9d035d7d-02e5-4a00-8b62-9a556aabc7b5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116CC8E-FCD3-4331-849C-1BF4DB8052AE}" ma:internalName="LocProcessedForHandoffsLookup" ma:readOnly="true" ma:showField="ProcessedForHandoffs" ma:web="9d035d7d-02e5-4a00-8b62-9a556aabc7b5">
      <xsd:simpleType>
        <xsd:restriction base="dms:Lookup"/>
      </xsd:simpleType>
    </xsd:element>
    <xsd:element name="LocProcessedForMarketsLookup" ma:index="82" nillable="true" ma:displayName="Loc Processed For Markets" ma:default="" ma:list="{B116CC8E-FCD3-4331-849C-1BF4DB8052AE}" ma:internalName="LocProcessedForMarketsLookup" ma:readOnly="true" ma:showField="ProcessedForMarkets" ma:web="9d035d7d-02e5-4a00-8b62-9a556aabc7b5">
      <xsd:simpleType>
        <xsd:restriction base="dms:Lookup"/>
      </xsd:simpleType>
    </xsd:element>
    <xsd:element name="LocPublishedDependentAssetsLookup" ma:index="83" nillable="true" ma:displayName="Loc Published Dependent Assets" ma:default="" ma:list="{B116CC8E-FCD3-4331-849C-1BF4DB8052AE}" ma:internalName="LocPublishedDependentAssetsLookup" ma:readOnly="true" ma:showField="PublishedDependentAssets" ma:web="9d035d7d-02e5-4a00-8b62-9a556aabc7b5">
      <xsd:simpleType>
        <xsd:restriction base="dms:Lookup"/>
      </xsd:simpleType>
    </xsd:element>
    <xsd:element name="LocPublishedLinkedAssetsLookup" ma:index="84" nillable="true" ma:displayName="Loc Published Linked Assets" ma:default="" ma:list="{B116CC8E-FCD3-4331-849C-1BF4DB8052AE}" ma:internalName="LocPublishedLinkedAssetsLookup" ma:readOnly="true" ma:showField="PublishedLinkedAssets" ma:web="9d035d7d-02e5-4a00-8b62-9a556aabc7b5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c95181ba-569f-436f-adb3-78c3831fea54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41FC7ADF-4C62-4413-95B2-CDE72C4AD396}" ma:internalName="Markets" ma:readOnly="false" ma:showField="MarketNam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CD722278-12DA-4BA9-B56C-2624CA46C480}" ma:internalName="NumOfRatingsLookup" ma:readOnly="true" ma:showField="NumOfRatings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CD722278-12DA-4BA9-B56C-2624CA46C480}" ma:internalName="PublishStatusLookup" ma:readOnly="false" ma:showField="PublishStatus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a34c0026-7bf6-479c-b6e7-24710140ce31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0ef119a3-9350-4d50-81f0-e824a5745f43}" ma:internalName="TaxCatchAll" ma:showField="CatchAllData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0ef119a3-9350-4d50-81f0-e824a5745f43}" ma:internalName="TaxCatchAllLabel" ma:readOnly="true" ma:showField="CatchAllDataLabel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e8d559-4d54-460d-ba58-5d5027f88b4d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9d035d7d-02e5-4a00-8b62-9a556aabc7b5" xsi:nil="true"/>
    <AssetExpire xmlns="9d035d7d-02e5-4a00-8b62-9a556aabc7b5">2029-01-01T08:00:00+00:00</AssetExpire>
    <CampaignTagsTaxHTField0 xmlns="9d035d7d-02e5-4a00-8b62-9a556aabc7b5">
      <Terms xmlns="http://schemas.microsoft.com/office/infopath/2007/PartnerControls"/>
    </CampaignTagsTaxHTField0>
    <IntlLangReviewDate xmlns="9d035d7d-02e5-4a00-8b62-9a556aabc7b5" xsi:nil="true"/>
    <TPFriendlyName xmlns="9d035d7d-02e5-4a00-8b62-9a556aabc7b5" xsi:nil="true"/>
    <IntlLangReview xmlns="9d035d7d-02e5-4a00-8b62-9a556aabc7b5">false</IntlLangReview>
    <LocLastLocAttemptVersionLookup xmlns="9d035d7d-02e5-4a00-8b62-9a556aabc7b5">848490</LocLastLocAttemptVersionLookup>
    <PolicheckWords xmlns="9d035d7d-02e5-4a00-8b62-9a556aabc7b5" xsi:nil="true"/>
    <SubmitterId xmlns="9d035d7d-02e5-4a00-8b62-9a556aabc7b5" xsi:nil="true"/>
    <AcquiredFrom xmlns="9d035d7d-02e5-4a00-8b62-9a556aabc7b5">Internal MS</AcquiredFrom>
    <EditorialStatus xmlns="9d035d7d-02e5-4a00-8b62-9a556aabc7b5">Complete</EditorialStatus>
    <Markets xmlns="9d035d7d-02e5-4a00-8b62-9a556aabc7b5"/>
    <OriginAsset xmlns="9d035d7d-02e5-4a00-8b62-9a556aabc7b5" xsi:nil="true"/>
    <AssetStart xmlns="9d035d7d-02e5-4a00-8b62-9a556aabc7b5">2012-07-25T23:48:00+00:00</AssetStart>
    <FriendlyTitle xmlns="9d035d7d-02e5-4a00-8b62-9a556aabc7b5" xsi:nil="true"/>
    <MarketSpecific xmlns="9d035d7d-02e5-4a00-8b62-9a556aabc7b5">false</MarketSpecific>
    <TPNamespace xmlns="9d035d7d-02e5-4a00-8b62-9a556aabc7b5" xsi:nil="true"/>
    <PublishStatusLookup xmlns="9d035d7d-02e5-4a00-8b62-9a556aabc7b5">
      <Value>447170</Value>
    </PublishStatusLookup>
    <APAuthor xmlns="9d035d7d-02e5-4a00-8b62-9a556aabc7b5">
      <UserInfo>
        <DisplayName>REDMOND\v-vaddu</DisplayName>
        <AccountId>2567</AccountId>
        <AccountType/>
      </UserInfo>
    </APAuthor>
    <TPCommandLine xmlns="9d035d7d-02e5-4a00-8b62-9a556aabc7b5" xsi:nil="true"/>
    <IntlLangReviewer xmlns="9d035d7d-02e5-4a00-8b62-9a556aabc7b5" xsi:nil="true"/>
    <OpenTemplate xmlns="9d035d7d-02e5-4a00-8b62-9a556aabc7b5">true</OpenTemplate>
    <CSXSubmissionDate xmlns="9d035d7d-02e5-4a00-8b62-9a556aabc7b5" xsi:nil="true"/>
    <TaxCatchAll xmlns="9d035d7d-02e5-4a00-8b62-9a556aabc7b5"/>
    <Manager xmlns="9d035d7d-02e5-4a00-8b62-9a556aabc7b5" xsi:nil="true"/>
    <NumericId xmlns="9d035d7d-02e5-4a00-8b62-9a556aabc7b5" xsi:nil="true"/>
    <ParentAssetId xmlns="9d035d7d-02e5-4a00-8b62-9a556aabc7b5" xsi:nil="true"/>
    <OriginalSourceMarket xmlns="9d035d7d-02e5-4a00-8b62-9a556aabc7b5">english</OriginalSourceMarket>
    <ApprovalStatus xmlns="9d035d7d-02e5-4a00-8b62-9a556aabc7b5">InProgress</ApprovalStatus>
    <TPComponent xmlns="9d035d7d-02e5-4a00-8b62-9a556aabc7b5" xsi:nil="true"/>
    <EditorialTags xmlns="9d035d7d-02e5-4a00-8b62-9a556aabc7b5" xsi:nil="true"/>
    <TPExecutable xmlns="9d035d7d-02e5-4a00-8b62-9a556aabc7b5" xsi:nil="true"/>
    <TPLaunchHelpLink xmlns="9d035d7d-02e5-4a00-8b62-9a556aabc7b5" xsi:nil="true"/>
    <LocComments xmlns="9d035d7d-02e5-4a00-8b62-9a556aabc7b5" xsi:nil="true"/>
    <LocRecommendedHandoff xmlns="9d035d7d-02e5-4a00-8b62-9a556aabc7b5" xsi:nil="true"/>
    <SourceTitle xmlns="9d035d7d-02e5-4a00-8b62-9a556aabc7b5" xsi:nil="true"/>
    <CSXUpdate xmlns="9d035d7d-02e5-4a00-8b62-9a556aabc7b5">false</CSXUpdate>
    <IntlLocPriority xmlns="9d035d7d-02e5-4a00-8b62-9a556aabc7b5" xsi:nil="true"/>
    <UAProjectedTotalWords xmlns="9d035d7d-02e5-4a00-8b62-9a556aabc7b5" xsi:nil="true"/>
    <AssetType xmlns="9d035d7d-02e5-4a00-8b62-9a556aabc7b5">TP</AssetType>
    <MachineTranslated xmlns="9d035d7d-02e5-4a00-8b62-9a556aabc7b5">false</MachineTranslated>
    <OutputCachingOn xmlns="9d035d7d-02e5-4a00-8b62-9a556aabc7b5">false</OutputCachingOn>
    <TemplateStatus xmlns="9d035d7d-02e5-4a00-8b62-9a556aabc7b5">Complete</TemplateStatus>
    <IsSearchable xmlns="9d035d7d-02e5-4a00-8b62-9a556aabc7b5">true</IsSearchable>
    <ContentItem xmlns="9d035d7d-02e5-4a00-8b62-9a556aabc7b5" xsi:nil="true"/>
    <HandoffToMSDN xmlns="9d035d7d-02e5-4a00-8b62-9a556aabc7b5" xsi:nil="true"/>
    <ShowIn xmlns="9d035d7d-02e5-4a00-8b62-9a556aabc7b5">Show everywhere</ShowIn>
    <ThumbnailAssetId xmlns="9d035d7d-02e5-4a00-8b62-9a556aabc7b5" xsi:nil="true"/>
    <UALocComments xmlns="9d035d7d-02e5-4a00-8b62-9a556aabc7b5" xsi:nil="true"/>
    <UALocRecommendation xmlns="9d035d7d-02e5-4a00-8b62-9a556aabc7b5">Localize</UALocRecommendation>
    <LastModifiedDateTime xmlns="9d035d7d-02e5-4a00-8b62-9a556aabc7b5" xsi:nil="true"/>
    <LegacyData xmlns="9d035d7d-02e5-4a00-8b62-9a556aabc7b5" xsi:nil="true"/>
    <LocManualTestRequired xmlns="9d035d7d-02e5-4a00-8b62-9a556aabc7b5">false</LocManualTestRequired>
    <LocMarketGroupTiers2 xmlns="9d035d7d-02e5-4a00-8b62-9a556aabc7b5" xsi:nil="true"/>
    <ClipArtFilename xmlns="9d035d7d-02e5-4a00-8b62-9a556aabc7b5" xsi:nil="true"/>
    <TPApplication xmlns="9d035d7d-02e5-4a00-8b62-9a556aabc7b5" xsi:nil="true"/>
    <CSXHash xmlns="9d035d7d-02e5-4a00-8b62-9a556aabc7b5" xsi:nil="true"/>
    <DirectSourceMarket xmlns="9d035d7d-02e5-4a00-8b62-9a556aabc7b5">english</DirectSourceMarket>
    <PrimaryImageGen xmlns="9d035d7d-02e5-4a00-8b62-9a556aabc7b5">true</PrimaryImageGen>
    <PlannedPubDate xmlns="9d035d7d-02e5-4a00-8b62-9a556aabc7b5" xsi:nil="true"/>
    <CSXSubmissionMarket xmlns="9d035d7d-02e5-4a00-8b62-9a556aabc7b5" xsi:nil="true"/>
    <Downloads xmlns="9d035d7d-02e5-4a00-8b62-9a556aabc7b5">0</Downloads>
    <ArtSampleDocs xmlns="9d035d7d-02e5-4a00-8b62-9a556aabc7b5" xsi:nil="true"/>
    <TrustLevel xmlns="9d035d7d-02e5-4a00-8b62-9a556aabc7b5">1 Microsoft Managed Content</TrustLevel>
    <BlockPublish xmlns="9d035d7d-02e5-4a00-8b62-9a556aabc7b5">false</BlockPublish>
    <TPLaunchHelpLinkType xmlns="9d035d7d-02e5-4a00-8b62-9a556aabc7b5">Template</TPLaunchHelpLinkType>
    <LocalizationTagsTaxHTField0 xmlns="9d035d7d-02e5-4a00-8b62-9a556aabc7b5">
      <Terms xmlns="http://schemas.microsoft.com/office/infopath/2007/PartnerControls"/>
    </LocalizationTagsTaxHTField0>
    <BusinessGroup xmlns="9d035d7d-02e5-4a00-8b62-9a556aabc7b5" xsi:nil="true"/>
    <Providers xmlns="9d035d7d-02e5-4a00-8b62-9a556aabc7b5" xsi:nil="true"/>
    <TemplateTemplateType xmlns="9d035d7d-02e5-4a00-8b62-9a556aabc7b5">PowerPoint Presentation Template</TemplateTemplateType>
    <TimesCloned xmlns="9d035d7d-02e5-4a00-8b62-9a556aabc7b5" xsi:nil="true"/>
    <TPAppVersion xmlns="9d035d7d-02e5-4a00-8b62-9a556aabc7b5" xsi:nil="true"/>
    <VoteCount xmlns="9d035d7d-02e5-4a00-8b62-9a556aabc7b5" xsi:nil="true"/>
    <AverageRating xmlns="9d035d7d-02e5-4a00-8b62-9a556aabc7b5" xsi:nil="true"/>
    <FeatureTagsTaxHTField0 xmlns="9d035d7d-02e5-4a00-8b62-9a556aabc7b5">
      <Terms xmlns="http://schemas.microsoft.com/office/infopath/2007/PartnerControls"/>
    </FeatureTagsTaxHTField0>
    <Provider xmlns="9d035d7d-02e5-4a00-8b62-9a556aabc7b5" xsi:nil="true"/>
    <UACurrentWords xmlns="9d035d7d-02e5-4a00-8b62-9a556aabc7b5" xsi:nil="true"/>
    <AssetId xmlns="9d035d7d-02e5-4a00-8b62-9a556aabc7b5">TP103098851</AssetId>
    <TPClientViewer xmlns="9d035d7d-02e5-4a00-8b62-9a556aabc7b5" xsi:nil="true"/>
    <DSATActionTaken xmlns="9d035d7d-02e5-4a00-8b62-9a556aabc7b5" xsi:nil="true"/>
    <APEditor xmlns="9d035d7d-02e5-4a00-8b62-9a556aabc7b5">
      <UserInfo>
        <DisplayName/>
        <AccountId xsi:nil="true"/>
        <AccountType/>
      </UserInfo>
    </APEditor>
    <TPInstallLocation xmlns="9d035d7d-02e5-4a00-8b62-9a556aabc7b5" xsi:nil="true"/>
    <OOCacheId xmlns="9d035d7d-02e5-4a00-8b62-9a556aabc7b5" xsi:nil="true"/>
    <IsDeleted xmlns="9d035d7d-02e5-4a00-8b62-9a556aabc7b5">false</IsDeleted>
    <PublishTargets xmlns="9d035d7d-02e5-4a00-8b62-9a556aabc7b5">OfficeOnlineVNext</PublishTargets>
    <ApprovalLog xmlns="9d035d7d-02e5-4a00-8b62-9a556aabc7b5" xsi:nil="true"/>
    <BugNumber xmlns="9d035d7d-02e5-4a00-8b62-9a556aabc7b5" xsi:nil="true"/>
    <CrawlForDependencies xmlns="9d035d7d-02e5-4a00-8b62-9a556aabc7b5">false</CrawlForDependencies>
    <InternalTagsTaxHTField0 xmlns="9d035d7d-02e5-4a00-8b62-9a556aabc7b5">
      <Terms xmlns="http://schemas.microsoft.com/office/infopath/2007/PartnerControls"/>
    </InternalTagsTaxHTField0>
    <LastHandOff xmlns="9d035d7d-02e5-4a00-8b62-9a556aabc7b5" xsi:nil="true"/>
    <Milestone xmlns="9d035d7d-02e5-4a00-8b62-9a556aabc7b5" xsi:nil="true"/>
    <OriginalRelease xmlns="9d035d7d-02e5-4a00-8b62-9a556aabc7b5">15</OriginalRelease>
    <RecommendationsModifier xmlns="9d035d7d-02e5-4a00-8b62-9a556aabc7b5" xsi:nil="true"/>
    <ScenarioTagsTaxHTField0 xmlns="9d035d7d-02e5-4a00-8b62-9a556aabc7b5">
      <Terms xmlns="http://schemas.microsoft.com/office/infopath/2007/PartnerControls"/>
    </ScenarioTagsTaxHTField0>
    <UANotes xmlns="9d035d7d-02e5-4a00-8b62-9a556aabc7b5" xsi:nil="true"/>
    <Component xmlns="91e8d559-4d54-460d-ba58-5d5027f88b4d" xsi:nil="true"/>
    <Description0 xmlns="91e8d559-4d54-460d-ba58-5d5027f88b4d" xsi:nil="true"/>
  </documentManagement>
</p:properties>
</file>

<file path=customXml/itemProps1.xml><?xml version="1.0" encoding="utf-8"?>
<ds:datastoreItem xmlns:ds="http://schemas.openxmlformats.org/officeDocument/2006/customXml" ds:itemID="{E9A5F3F8-B417-419C-94EF-9850D4EF55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035d7d-02e5-4a00-8b62-9a556aabc7b5"/>
    <ds:schemaRef ds:uri="91e8d559-4d54-460d-ba58-5d5027f88b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CB300F-524B-4030-A6B4-61DED4F505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BC43D3-F613-494D-9E01-C9C518561F07}">
  <ds:schemaRefs>
    <ds:schemaRef ds:uri="http://schemas.microsoft.com/office/2006/documentManagement/types"/>
    <ds:schemaRef ds:uri="91e8d559-4d54-460d-ba58-5d5027f88b4d"/>
    <ds:schemaRef ds:uri="http://purl.org/dc/elements/1.1/"/>
    <ds:schemaRef ds:uri="http://purl.org/dc/dcmitype/"/>
    <ds:schemaRef ds:uri="9d035d7d-02e5-4a00-8b62-9a556aabc7b5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666</Words>
  <Application>Microsoft Office PowerPoint</Application>
  <PresentationFormat>Произвольный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Безопасность детей в ДОУ</vt:lpstr>
      <vt:lpstr>Пожалуйста, изучите эту информацию!</vt:lpstr>
      <vt:lpstr>Презентация PowerPoint</vt:lpstr>
      <vt:lpstr>Безопасность детей в детских садиках и основные её аспекты</vt:lpstr>
      <vt:lpstr>Физическая безопасность детей в детском саду</vt:lpstr>
      <vt:lpstr>Безопасность здоровья детей в детском дошкольном заведении</vt:lpstr>
      <vt:lpstr>   Помещения ДОУ должно соответствовать правилам пожарной безопасности, а легкосгораемые конструкции должны быть обработаны средствами огнезащиты. Также помещения должны иметь запасной выход, огнетушители, пожарный уголок с первичными средствами пожаротушения: песком, ведрами, лопатами. Необходимо систематически проверять работоспособность гидрантов. Персонал должен пройти инструктаж по профилактике пожаров и действиях в случае их наступления. Также должны быть планы помещений со схемами эвакуации. Для детей должны проводиться занятия по правилам пожарной безопасности, использоваться наглядные материалы и плакаты. Периодически необходимо отрабатывать правила пожарной безопасности на практических учебных занятиях с детьми. В помещение должен осуществляться контроль состояния электрооборудования и электросети, а также кухонных плит и системы вентиляции. Желательно наличие в помещениях ДОУ пожарной сигнализации</vt:lpstr>
      <vt:lpstr>Безопасность детей в детских садах во время чрезвычайных ситуаций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2017-02-12T11:40:53Z</dcterms:created>
  <dcterms:modified xsi:type="dcterms:W3CDTF">2019-11-08T13:14:38Z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0x010100BB2780C3CC07BD4BAA623FF9571645580400D1570604EA743043A2641365C0E91715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  <property fmtid="{D5CDD505-2E9C-101B-9397-08002B2CF9AE}" pid="8" name="HiddenCategoryTags">
    <vt:lpwstr/>
  </property>
  <property fmtid="{D5CDD505-2E9C-101B-9397-08002B2CF9AE}" pid="9" name="CategoryTags">
    <vt:lpwstr/>
  </property>
  <property fmtid="{D5CDD505-2E9C-101B-9397-08002B2CF9AE}" pid="10" name="LocMarketGroupTiers">
    <vt:lpwstr/>
  </property>
  <property fmtid="{D5CDD505-2E9C-101B-9397-08002B2CF9AE}" pid="11" name="CategoryTagsTaxHTField0">
    <vt:lpwstr/>
  </property>
  <property fmtid="{D5CDD505-2E9C-101B-9397-08002B2CF9AE}" pid="12" name="HiddenCategoryTagsTaxHTField0">
    <vt:lpwstr/>
  </property>
</Properties>
</file>